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92" r:id="rId21"/>
    <p:sldId id="275" r:id="rId22"/>
    <p:sldId id="276" r:id="rId23"/>
    <p:sldId id="277" r:id="rId24"/>
    <p:sldId id="278" r:id="rId25"/>
    <p:sldId id="279" r:id="rId26"/>
    <p:sldId id="281" r:id="rId27"/>
    <p:sldId id="282" r:id="rId28"/>
    <p:sldId id="283" r:id="rId29"/>
    <p:sldId id="284" r:id="rId30"/>
    <p:sldId id="285" r:id="rId31"/>
    <p:sldId id="287" r:id="rId32"/>
    <p:sldId id="288" r:id="rId33"/>
    <p:sldId id="289" r:id="rId34"/>
    <p:sldId id="290" r:id="rId35"/>
  </p:sldIdLst>
  <p:sldSz cx="9144000" cy="5143500" type="screen16x9"/>
  <p:notesSz cx="6858000" cy="9144000"/>
  <p:embeddedFontLst>
    <p:embeddedFont>
      <p:font typeface="Lato" panose="020B0604020202020204" charset="0"/>
      <p:regular r:id="rId37"/>
      <p:bold r:id="rId38"/>
      <p:italic r:id="rId39"/>
      <p:boldItalic r:id="rId40"/>
    </p:embeddedFont>
    <p:embeddedFont>
      <p:font typeface="Raleway" panose="020B060402020202020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guide id="2" orient="horz" pos="1656">
          <p15:clr>
            <a:srgbClr val="9AA0A6"/>
          </p15:clr>
        </p15:guide>
        <p15:guide id="3" orient="horz" pos="3240">
          <p15:clr>
            <a:srgbClr val="9AA0A6"/>
          </p15:clr>
        </p15:guide>
        <p15:guide id="4" orient="horz">
          <p15:clr>
            <a:srgbClr val="9AA0A6"/>
          </p15:clr>
        </p15:guide>
        <p15:guide id="5">
          <p15:clr>
            <a:srgbClr val="9AA0A6"/>
          </p15:clr>
        </p15:guide>
        <p15:guide id="6" pos="576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05" autoAdjust="0"/>
    <p:restoredTop sz="54917" autoAdjust="0"/>
  </p:normalViewPr>
  <p:slideViewPr>
    <p:cSldViewPr snapToGrid="0">
      <p:cViewPr>
        <p:scale>
          <a:sx n="62" d="100"/>
          <a:sy n="62" d="100"/>
        </p:scale>
        <p:origin x="1254" y="42"/>
      </p:cViewPr>
      <p:guideLst>
        <p:guide pos="2880"/>
        <p:guide orient="horz" pos="1656"/>
        <p:guide orient="horz" pos="3240"/>
        <p:guide orient="horz"/>
        <p:guide/>
        <p:guide pos="576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5" d="100"/>
          <a:sy n="55" d="100"/>
        </p:scale>
        <p:origin x="81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isch.nyu.edu/cinema-studies/miap/research-outreach/research/video-at-risk.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6c00879f89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6c00879f89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60d3b314d09731b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60d3b314d09731b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60d3b314d09731b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60d3b314d09731b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60d3b314d09731b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60d3b314d09731b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6c006ea4d0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6c006ea4d0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u="none"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6c0f6d98a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6c0f6d98a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6c00879f89_4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6c00879f89_4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6c00879f89_4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6c00879f89_4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https://tisch.nyu.edu/cinema-studies/miap/research-outreach/research/video-at-risk.html</a:t>
            </a:r>
            <a:endParaRPr/>
          </a:p>
          <a:p>
            <a:pPr marL="0" lvl="0" indent="0" algn="l" rtl="0">
              <a:spcBef>
                <a:spcPts val="0"/>
              </a:spcBef>
              <a:spcAft>
                <a:spcPts val="0"/>
              </a:spcAft>
              <a:buNone/>
            </a:pPr>
            <a:endParaRPr/>
          </a:p>
          <a:p>
            <a:pPr marL="0" lvl="0" indent="0" algn="l" rtl="0">
              <a:spcBef>
                <a:spcPts val="0"/>
              </a:spcBef>
              <a:spcAft>
                <a:spcPts val="0"/>
              </a:spcAft>
              <a:buNone/>
            </a:pPr>
            <a:r>
              <a:rPr lang="en"/>
              <a:t>VIDEO AT RISK</a:t>
            </a:r>
            <a:endParaRPr/>
          </a:p>
          <a:p>
            <a:pPr marL="0" lvl="0" indent="0" algn="l" rtl="0">
              <a:spcBef>
                <a:spcPts val="0"/>
              </a:spcBef>
              <a:spcAft>
                <a:spcPts val="0"/>
              </a:spcAft>
              <a:buNone/>
            </a:pPr>
            <a:r>
              <a:rPr lang="en"/>
              <a:t>Video at Risk: Strategies for Preserving Commercial Video Collections in Research Libraries</a:t>
            </a: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75c59ef115_2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75c59ef115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c0f6d98a3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c0f6d98a3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2102603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6bffba4b0a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6bffba4b0a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6bffba4b0a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6bffba4b0a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c00879f89_4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c00879f89_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6c00879f89_4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6c00879f89_4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6bffba4b0a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6bffba4b0a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Future - past</a:t>
            </a: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6c0f6d98a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6c0f6d98a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6bffba4b0a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6bffba4b0a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6c006ea4d0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6c006ea4d0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6c00879f89_4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6c00879f89_4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75c59ef115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75c59ef115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75c59ef115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75c59ef115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6bffba4b0a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6bffba4b0a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6bffba4b0a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6bffba4b0a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File:Pieter Bruegel the Elder - The Tower of Babel (Vienna) - Google Art Project - edited.jpg</a:t>
            </a:r>
            <a:endParaRPr/>
          </a:p>
          <a:p>
            <a:pPr marL="0" lvl="0" indent="0" algn="l" rtl="0">
              <a:spcBef>
                <a:spcPts val="0"/>
              </a:spcBef>
              <a:spcAft>
                <a:spcPts val="0"/>
              </a:spcAft>
              <a:buNone/>
            </a:pPr>
            <a:r>
              <a:rPr lang="en"/>
              <a:t>Created: 1563date QS:P571,+1563-00-00T00:00:00Z/9</a:t>
            </a: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c006ea4d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c006ea4d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4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6bffba4b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6bffba4b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6bffba4b0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6bffba4b0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6bffba4b0a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6bffba4b0a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6c00879f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6c00879f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6c00879f89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6c00879f89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6c00879f8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6c00879f8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rtl="0">
              <a:buNone/>
            </a:pP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 name="Google Shape;14;p2"/>
          <p:cNvSpPr txBox="1">
            <a:spLocks noGrp="1"/>
          </p:cNvSpPr>
          <p:nvPr>
            <p:ph type="ctrTitle"/>
          </p:nvPr>
        </p:nvSpPr>
        <p:spPr>
          <a:xfrm>
            <a:off x="729450" y="1322450"/>
            <a:ext cx="7688100" cy="166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4200"/>
              <a:buNone/>
              <a:defRPr sz="4200">
                <a:solidFill>
                  <a:schemeClr val="dk2"/>
                </a:solidFill>
              </a:defRPr>
            </a:lvl1pPr>
            <a:lvl2pPr lvl="1" algn="l">
              <a:lnSpc>
                <a:spcPct val="100000"/>
              </a:lnSpc>
              <a:spcBef>
                <a:spcPts val="0"/>
              </a:spcBef>
              <a:spcAft>
                <a:spcPts val="0"/>
              </a:spcAft>
              <a:buClr>
                <a:schemeClr val="dk2"/>
              </a:buClr>
              <a:buSzPts val="4200"/>
              <a:buNone/>
              <a:defRPr sz="4200">
                <a:solidFill>
                  <a:schemeClr val="dk2"/>
                </a:solidFill>
              </a:defRPr>
            </a:lvl2pPr>
            <a:lvl3pPr lvl="2" algn="l">
              <a:lnSpc>
                <a:spcPct val="100000"/>
              </a:lnSpc>
              <a:spcBef>
                <a:spcPts val="0"/>
              </a:spcBef>
              <a:spcAft>
                <a:spcPts val="0"/>
              </a:spcAft>
              <a:buClr>
                <a:schemeClr val="dk2"/>
              </a:buClr>
              <a:buSzPts val="4200"/>
              <a:buNone/>
              <a:defRPr sz="4200">
                <a:solidFill>
                  <a:schemeClr val="dk2"/>
                </a:solidFill>
              </a:defRPr>
            </a:lvl3pPr>
            <a:lvl4pPr lvl="3" algn="l">
              <a:lnSpc>
                <a:spcPct val="100000"/>
              </a:lnSpc>
              <a:spcBef>
                <a:spcPts val="0"/>
              </a:spcBef>
              <a:spcAft>
                <a:spcPts val="0"/>
              </a:spcAft>
              <a:buClr>
                <a:schemeClr val="dk2"/>
              </a:buClr>
              <a:buSzPts val="4200"/>
              <a:buNone/>
              <a:defRPr sz="4200">
                <a:solidFill>
                  <a:schemeClr val="dk2"/>
                </a:solidFill>
              </a:defRPr>
            </a:lvl4pPr>
            <a:lvl5pPr lvl="4" algn="l">
              <a:lnSpc>
                <a:spcPct val="100000"/>
              </a:lnSpc>
              <a:spcBef>
                <a:spcPts val="0"/>
              </a:spcBef>
              <a:spcAft>
                <a:spcPts val="0"/>
              </a:spcAft>
              <a:buClr>
                <a:schemeClr val="dk2"/>
              </a:buClr>
              <a:buSzPts val="4200"/>
              <a:buNone/>
              <a:defRPr sz="4200">
                <a:solidFill>
                  <a:schemeClr val="dk2"/>
                </a:solidFill>
              </a:defRPr>
            </a:lvl5pPr>
            <a:lvl6pPr lvl="5" algn="l">
              <a:lnSpc>
                <a:spcPct val="100000"/>
              </a:lnSpc>
              <a:spcBef>
                <a:spcPts val="0"/>
              </a:spcBef>
              <a:spcAft>
                <a:spcPts val="0"/>
              </a:spcAft>
              <a:buClr>
                <a:schemeClr val="dk2"/>
              </a:buClr>
              <a:buSzPts val="4200"/>
              <a:buNone/>
              <a:defRPr sz="4200">
                <a:solidFill>
                  <a:schemeClr val="dk2"/>
                </a:solidFill>
              </a:defRPr>
            </a:lvl6pPr>
            <a:lvl7pPr lvl="6" algn="l">
              <a:lnSpc>
                <a:spcPct val="100000"/>
              </a:lnSpc>
              <a:spcBef>
                <a:spcPts val="0"/>
              </a:spcBef>
              <a:spcAft>
                <a:spcPts val="0"/>
              </a:spcAft>
              <a:buClr>
                <a:schemeClr val="dk2"/>
              </a:buClr>
              <a:buSzPts val="4200"/>
              <a:buNone/>
              <a:defRPr sz="4200">
                <a:solidFill>
                  <a:schemeClr val="dk2"/>
                </a:solidFill>
              </a:defRPr>
            </a:lvl7pPr>
            <a:lvl8pPr lvl="7" algn="l">
              <a:lnSpc>
                <a:spcPct val="100000"/>
              </a:lnSpc>
              <a:spcBef>
                <a:spcPts val="0"/>
              </a:spcBef>
              <a:spcAft>
                <a:spcPts val="0"/>
              </a:spcAft>
              <a:buClr>
                <a:schemeClr val="dk2"/>
              </a:buClr>
              <a:buSzPts val="4200"/>
              <a:buNone/>
              <a:defRPr sz="4200">
                <a:solidFill>
                  <a:schemeClr val="dk2"/>
                </a:solidFill>
              </a:defRPr>
            </a:lvl8pPr>
            <a:lvl9pPr lvl="8" algn="l">
              <a:lnSpc>
                <a:spcPct val="100000"/>
              </a:lnSpc>
              <a:spcBef>
                <a:spcPts val="0"/>
              </a:spcBef>
              <a:spcAft>
                <a:spcPts val="0"/>
              </a:spcAft>
              <a:buClr>
                <a:schemeClr val="dk2"/>
              </a:buClr>
              <a:buSzPts val="4200"/>
              <a:buNone/>
              <a:defRPr sz="4200">
                <a:solidFill>
                  <a:schemeClr val="dk2"/>
                </a:solidFill>
              </a:defRPr>
            </a:lvl9pPr>
          </a:lstStyle>
          <a:p>
            <a:endParaRPr/>
          </a:p>
        </p:txBody>
      </p:sp>
      <p:sp>
        <p:nvSpPr>
          <p:cNvPr id="15" name="Google Shape;15;p2"/>
          <p:cNvSpPr txBox="1">
            <a:spLocks noGrp="1"/>
          </p:cNvSpPr>
          <p:nvPr>
            <p:ph type="subTitle" idx="1"/>
          </p:nvPr>
        </p:nvSpPr>
        <p:spPr>
          <a:xfrm>
            <a:off x="729627" y="3172900"/>
            <a:ext cx="7688100" cy="541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2"/>
        <p:cNvGrpSpPr/>
        <p:nvPr/>
      </p:nvGrpSpPr>
      <p:grpSpPr>
        <a:xfrm>
          <a:off x="0" y="0"/>
          <a:ext cx="0" cy="0"/>
          <a:chOff x="0" y="0"/>
          <a:chExt cx="0" cy="0"/>
        </a:xfrm>
      </p:grpSpPr>
      <p:grpSp>
        <p:nvGrpSpPr>
          <p:cNvPr id="73" name="Google Shape;73;p11"/>
          <p:cNvGrpSpPr/>
          <p:nvPr/>
        </p:nvGrpSpPr>
        <p:grpSpPr>
          <a:xfrm>
            <a:off x="830392" y="4169130"/>
            <a:ext cx="745763" cy="45826"/>
            <a:chOff x="4580561" y="2589004"/>
            <a:chExt cx="1064464" cy="25200"/>
          </a:xfrm>
        </p:grpSpPr>
        <p:sp>
          <p:nvSpPr>
            <p:cNvPr id="74" name="Google Shape;74;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6" name="Google Shape;76;p11"/>
          <p:cNvSpPr txBox="1">
            <a:spLocks noGrp="1"/>
          </p:cNvSpPr>
          <p:nvPr>
            <p:ph type="title" hasCustomPrompt="1"/>
          </p:nvPr>
        </p:nvSpPr>
        <p:spPr>
          <a:xfrm>
            <a:off x="729450" y="733950"/>
            <a:ext cx="7688400" cy="124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77" name="Google Shape;77;p11"/>
          <p:cNvSpPr txBox="1">
            <a:spLocks noGrp="1"/>
          </p:cNvSpPr>
          <p:nvPr>
            <p:ph type="body" idx="1"/>
          </p:nvPr>
        </p:nvSpPr>
        <p:spPr>
          <a:xfrm>
            <a:off x="729450" y="2272888"/>
            <a:ext cx="7688400" cy="15804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chemeClr val="lt1"/>
              </a:buClr>
              <a:buSzPts val="1300"/>
              <a:buChar char="●"/>
              <a:defRPr>
                <a:solidFill>
                  <a:schemeClr val="lt1"/>
                </a:solidFill>
              </a:defRPr>
            </a:lvl1pPr>
            <a:lvl2pPr marL="914400" lvl="1" indent="-298450" algn="l">
              <a:lnSpc>
                <a:spcPct val="115000"/>
              </a:lnSpc>
              <a:spcBef>
                <a:spcPts val="1600"/>
              </a:spcBef>
              <a:spcAft>
                <a:spcPts val="0"/>
              </a:spcAft>
              <a:buClr>
                <a:schemeClr val="lt1"/>
              </a:buClr>
              <a:buSzPts val="1100"/>
              <a:buChar char="○"/>
              <a:defRPr>
                <a:solidFill>
                  <a:schemeClr val="lt1"/>
                </a:solidFill>
              </a:defRPr>
            </a:lvl2pPr>
            <a:lvl3pPr marL="1371600" lvl="2" indent="-298450" algn="l">
              <a:lnSpc>
                <a:spcPct val="115000"/>
              </a:lnSpc>
              <a:spcBef>
                <a:spcPts val="1600"/>
              </a:spcBef>
              <a:spcAft>
                <a:spcPts val="0"/>
              </a:spcAft>
              <a:buClr>
                <a:schemeClr val="lt1"/>
              </a:buClr>
              <a:buSzPts val="1100"/>
              <a:buChar char="■"/>
              <a:defRPr>
                <a:solidFill>
                  <a:schemeClr val="lt1"/>
                </a:solidFill>
              </a:defRPr>
            </a:lvl3pPr>
            <a:lvl4pPr marL="1828800" lvl="3" indent="-298450" algn="l">
              <a:lnSpc>
                <a:spcPct val="115000"/>
              </a:lnSpc>
              <a:spcBef>
                <a:spcPts val="1600"/>
              </a:spcBef>
              <a:spcAft>
                <a:spcPts val="0"/>
              </a:spcAft>
              <a:buClr>
                <a:schemeClr val="lt1"/>
              </a:buClr>
              <a:buSzPts val="1100"/>
              <a:buChar char="●"/>
              <a:defRPr>
                <a:solidFill>
                  <a:schemeClr val="lt1"/>
                </a:solidFill>
              </a:defRPr>
            </a:lvl4pPr>
            <a:lvl5pPr marL="2286000" lvl="4" indent="-298450" algn="l">
              <a:lnSpc>
                <a:spcPct val="115000"/>
              </a:lnSpc>
              <a:spcBef>
                <a:spcPts val="1600"/>
              </a:spcBef>
              <a:spcAft>
                <a:spcPts val="0"/>
              </a:spcAft>
              <a:buClr>
                <a:schemeClr val="lt1"/>
              </a:buClr>
              <a:buSzPts val="1100"/>
              <a:buChar char="○"/>
              <a:defRPr>
                <a:solidFill>
                  <a:schemeClr val="lt1"/>
                </a:solidFill>
              </a:defRPr>
            </a:lvl5pPr>
            <a:lvl6pPr marL="2743200" lvl="5" indent="-298450" algn="l">
              <a:lnSpc>
                <a:spcPct val="115000"/>
              </a:lnSpc>
              <a:spcBef>
                <a:spcPts val="1600"/>
              </a:spcBef>
              <a:spcAft>
                <a:spcPts val="0"/>
              </a:spcAft>
              <a:buClr>
                <a:schemeClr val="lt1"/>
              </a:buClr>
              <a:buSzPts val="1100"/>
              <a:buChar char="■"/>
              <a:defRPr>
                <a:solidFill>
                  <a:schemeClr val="lt1"/>
                </a:solidFill>
              </a:defRPr>
            </a:lvl6pPr>
            <a:lvl7pPr marL="3200400" lvl="6" indent="-298450" algn="l">
              <a:lnSpc>
                <a:spcPct val="115000"/>
              </a:lnSpc>
              <a:spcBef>
                <a:spcPts val="1600"/>
              </a:spcBef>
              <a:spcAft>
                <a:spcPts val="0"/>
              </a:spcAft>
              <a:buClr>
                <a:schemeClr val="lt1"/>
              </a:buClr>
              <a:buSzPts val="1100"/>
              <a:buChar char="●"/>
              <a:defRPr>
                <a:solidFill>
                  <a:schemeClr val="lt1"/>
                </a:solidFill>
              </a:defRPr>
            </a:lvl7pPr>
            <a:lvl8pPr marL="3657600" lvl="7" indent="-298450" algn="l">
              <a:lnSpc>
                <a:spcPct val="115000"/>
              </a:lnSpc>
              <a:spcBef>
                <a:spcPts val="1600"/>
              </a:spcBef>
              <a:spcAft>
                <a:spcPts val="0"/>
              </a:spcAft>
              <a:buClr>
                <a:schemeClr val="lt1"/>
              </a:buClr>
              <a:buSzPts val="1100"/>
              <a:buChar char="○"/>
              <a:defRPr>
                <a:solidFill>
                  <a:schemeClr val="lt1"/>
                </a:solidFill>
              </a:defRPr>
            </a:lvl8pPr>
            <a:lvl9pPr marL="4114800" lvl="8" indent="-298450" algn="l">
              <a:lnSpc>
                <a:spcPct val="115000"/>
              </a:lnSpc>
              <a:spcBef>
                <a:spcPts val="1600"/>
              </a:spcBef>
              <a:spcAft>
                <a:spcPts val="1600"/>
              </a:spcAft>
              <a:buClr>
                <a:schemeClr val="lt1"/>
              </a:buClr>
              <a:buSzPts val="1100"/>
              <a:buChar char="■"/>
              <a:defRPr>
                <a:solidFill>
                  <a:schemeClr val="lt1"/>
                </a:solidFill>
              </a:defRPr>
            </a:lvl9pPr>
          </a:lstStyle>
          <a:p>
            <a:endParaRPr/>
          </a:p>
        </p:txBody>
      </p:sp>
      <p:sp>
        <p:nvSpPr>
          <p:cNvPr id="78" name="Google Shape;78;p1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
        <p:cNvGrpSpPr/>
        <p:nvPr/>
      </p:nvGrpSpPr>
      <p:grpSpPr>
        <a:xfrm>
          <a:off x="0" y="0"/>
          <a:ext cx="0" cy="0"/>
          <a:chOff x="0" y="0"/>
          <a:chExt cx="0" cy="0"/>
        </a:xfrm>
      </p:grpSpPr>
      <p:sp>
        <p:nvSpPr>
          <p:cNvPr id="18" name="Google Shape;18;p3"/>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 name="Google Shape;19;p3"/>
          <p:cNvGrpSpPr/>
          <p:nvPr/>
        </p:nvGrpSpPr>
        <p:grpSpPr>
          <a:xfrm>
            <a:off x="337125" y="1224575"/>
            <a:ext cx="745763" cy="45373"/>
            <a:chOff x="4580561" y="2589004"/>
            <a:chExt cx="1064464" cy="25200"/>
          </a:xfrm>
        </p:grpSpPr>
        <p:sp>
          <p:nvSpPr>
            <p:cNvPr id="20" name="Google Shape;20;p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 name="Google Shape;22;p3"/>
          <p:cNvSpPr txBox="1">
            <a:spLocks noGrp="1"/>
          </p:cNvSpPr>
          <p:nvPr>
            <p:ph type="title"/>
          </p:nvPr>
        </p:nvSpPr>
        <p:spPr>
          <a:xfrm>
            <a:off x="260925" y="1542400"/>
            <a:ext cx="2850600" cy="1687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a:endParaRPr/>
          </a:p>
        </p:txBody>
      </p:sp>
      <p:sp>
        <p:nvSpPr>
          <p:cNvPr id="23" name="Google Shape;23;p3"/>
          <p:cNvSpPr txBox="1">
            <a:spLocks noGrp="1"/>
          </p:cNvSpPr>
          <p:nvPr>
            <p:ph type="subTitle" idx="1"/>
          </p:nvPr>
        </p:nvSpPr>
        <p:spPr>
          <a:xfrm>
            <a:off x="260925" y="2980000"/>
            <a:ext cx="2850600" cy="759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24" name="Google Shape;24;p3"/>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7" name="Google Shape;27;p4"/>
          <p:cNvGrpSpPr/>
          <p:nvPr/>
        </p:nvGrpSpPr>
        <p:grpSpPr>
          <a:xfrm>
            <a:off x="830392" y="1191256"/>
            <a:ext cx="745763" cy="45826"/>
            <a:chOff x="4580561" y="2589004"/>
            <a:chExt cx="1064464" cy="25200"/>
          </a:xfrm>
        </p:grpSpPr>
        <p:sp>
          <p:nvSpPr>
            <p:cNvPr id="28" name="Google Shape;28;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 name="Google Shape;30;p4"/>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a:endParaRPr/>
          </a:p>
        </p:txBody>
      </p:sp>
      <p:sp>
        <p:nvSpPr>
          <p:cNvPr id="31" name="Google Shape;31;p4"/>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32" name="Google Shape;32;p4"/>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3"/>
        <p:cNvGrpSpPr/>
        <p:nvPr/>
      </p:nvGrpSpPr>
      <p:grpSpPr>
        <a:xfrm>
          <a:off x="0" y="0"/>
          <a:ext cx="0" cy="0"/>
          <a:chOff x="0" y="0"/>
          <a:chExt cx="0" cy="0"/>
        </a:xfrm>
      </p:grpSpPr>
      <p:grpSp>
        <p:nvGrpSpPr>
          <p:cNvPr id="34" name="Google Shape;34;p5"/>
          <p:cNvGrpSpPr/>
          <p:nvPr/>
        </p:nvGrpSpPr>
        <p:grpSpPr>
          <a:xfrm>
            <a:off x="830392" y="1191256"/>
            <a:ext cx="745763" cy="45826"/>
            <a:chOff x="4580561" y="2589004"/>
            <a:chExt cx="1064464" cy="25200"/>
          </a:xfrm>
        </p:grpSpPr>
        <p:sp>
          <p:nvSpPr>
            <p:cNvPr id="35" name="Google Shape;35;p5"/>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5"/>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 name="Google Shape;37;p5"/>
          <p:cNvSpPr txBox="1">
            <a:spLocks noGrp="1"/>
          </p:cNvSpPr>
          <p:nvPr>
            <p:ph type="title"/>
          </p:nvPr>
        </p:nvSpPr>
        <p:spPr>
          <a:xfrm>
            <a:off x="729450" y="1322450"/>
            <a:ext cx="7688400" cy="1518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38" name="Google Shape;38;p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
        <p:cNvGrpSpPr/>
        <p:nvPr/>
      </p:nvGrpSpPr>
      <p:grpSpPr>
        <a:xfrm>
          <a:off x="0" y="0"/>
          <a:ext cx="0" cy="0"/>
          <a:chOff x="0" y="0"/>
          <a:chExt cx="0" cy="0"/>
        </a:xfrm>
      </p:grpSpPr>
      <p:sp>
        <p:nvSpPr>
          <p:cNvPr id="40" name="Google Shape;40;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1" name="Google Shape;41;p6"/>
          <p:cNvGrpSpPr/>
          <p:nvPr/>
        </p:nvGrpSpPr>
        <p:grpSpPr>
          <a:xfrm>
            <a:off x="830392" y="1191256"/>
            <a:ext cx="745763" cy="45826"/>
            <a:chOff x="4580561" y="2589004"/>
            <a:chExt cx="1064464" cy="25200"/>
          </a:xfrm>
        </p:grpSpPr>
        <p:sp>
          <p:nvSpPr>
            <p:cNvPr id="42" name="Google Shape;42;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4" name="Google Shape;44;p6"/>
          <p:cNvSpPr txBox="1">
            <a:spLocks noGrp="1"/>
          </p:cNvSpPr>
          <p:nvPr>
            <p:ph type="title"/>
          </p:nvPr>
        </p:nvSpPr>
        <p:spPr>
          <a:xfrm>
            <a:off x="729450" y="1318650"/>
            <a:ext cx="7688400" cy="53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a:endParaRPr/>
          </a:p>
        </p:txBody>
      </p:sp>
      <p:sp>
        <p:nvSpPr>
          <p:cNvPr id="45" name="Google Shape;45;p6"/>
          <p:cNvSpPr txBox="1">
            <a:spLocks noGrp="1"/>
          </p:cNvSpPr>
          <p:nvPr>
            <p:ph type="body" idx="1"/>
          </p:nvPr>
        </p:nvSpPr>
        <p:spPr>
          <a:xfrm>
            <a:off x="729325" y="2078875"/>
            <a:ext cx="3774300" cy="22611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46" name="Google Shape;46;p6"/>
          <p:cNvSpPr txBox="1">
            <a:spLocks noGrp="1"/>
          </p:cNvSpPr>
          <p:nvPr>
            <p:ph type="body" idx="2"/>
          </p:nvPr>
        </p:nvSpPr>
        <p:spPr>
          <a:xfrm>
            <a:off x="4643604" y="2078875"/>
            <a:ext cx="3774300" cy="22611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47" name="Google Shape;47;p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0" name="Google Shape;50;p7"/>
          <p:cNvGrpSpPr/>
          <p:nvPr/>
        </p:nvGrpSpPr>
        <p:grpSpPr>
          <a:xfrm>
            <a:off x="830392" y="1191256"/>
            <a:ext cx="745763" cy="45826"/>
            <a:chOff x="4580561" y="2589004"/>
            <a:chExt cx="1064464" cy="25200"/>
          </a:xfrm>
        </p:grpSpPr>
        <p:sp>
          <p:nvSpPr>
            <p:cNvPr id="51" name="Google Shape;51;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 name="Google Shape;53;p7"/>
          <p:cNvSpPr txBox="1">
            <a:spLocks noGrp="1"/>
          </p:cNvSpPr>
          <p:nvPr>
            <p:ph type="title"/>
          </p:nvPr>
        </p:nvSpPr>
        <p:spPr>
          <a:xfrm>
            <a:off x="729450" y="1318650"/>
            <a:ext cx="7688400" cy="53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5"/>
        <p:cNvGrpSpPr/>
        <p:nvPr/>
      </p:nvGrpSpPr>
      <p:grpSpPr>
        <a:xfrm>
          <a:off x="0" y="0"/>
          <a:ext cx="0" cy="0"/>
          <a:chOff x="0" y="0"/>
          <a:chExt cx="0" cy="0"/>
        </a:xfrm>
      </p:grpSpPr>
      <p:sp>
        <p:nvSpPr>
          <p:cNvPr id="56" name="Google Shape;56;p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7" name="Google Shape;57;p8"/>
          <p:cNvGrpSpPr/>
          <p:nvPr/>
        </p:nvGrpSpPr>
        <p:grpSpPr>
          <a:xfrm>
            <a:off x="830392" y="1191256"/>
            <a:ext cx="745763" cy="45826"/>
            <a:chOff x="4580561" y="2589004"/>
            <a:chExt cx="1064464" cy="25200"/>
          </a:xfrm>
        </p:grpSpPr>
        <p:sp>
          <p:nvSpPr>
            <p:cNvPr id="58" name="Google Shape;58;p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0" name="Google Shape;60;p8"/>
          <p:cNvSpPr txBox="1">
            <a:spLocks noGrp="1"/>
          </p:cNvSpPr>
          <p:nvPr>
            <p:ph type="title"/>
          </p:nvPr>
        </p:nvSpPr>
        <p:spPr>
          <a:xfrm>
            <a:off x="730000" y="1318650"/>
            <a:ext cx="3300900" cy="1381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a:endParaRPr/>
          </a:p>
        </p:txBody>
      </p:sp>
      <p:sp>
        <p:nvSpPr>
          <p:cNvPr id="61" name="Google Shape;61;p8"/>
          <p:cNvSpPr txBox="1">
            <a:spLocks noGrp="1"/>
          </p:cNvSpPr>
          <p:nvPr>
            <p:ph type="body" idx="1"/>
          </p:nvPr>
        </p:nvSpPr>
        <p:spPr>
          <a:xfrm>
            <a:off x="721225" y="2781725"/>
            <a:ext cx="3300900" cy="15975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62" name="Google Shape;62;p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63"/>
        <p:cNvGrpSpPr/>
        <p:nvPr/>
      </p:nvGrpSpPr>
      <p:grpSpPr>
        <a:xfrm>
          <a:off x="0" y="0"/>
          <a:ext cx="0" cy="0"/>
          <a:chOff x="0" y="0"/>
          <a:chExt cx="0" cy="0"/>
        </a:xfrm>
      </p:grpSpPr>
      <p:grpSp>
        <p:nvGrpSpPr>
          <p:cNvPr id="64" name="Google Shape;64;p9"/>
          <p:cNvGrpSpPr/>
          <p:nvPr/>
        </p:nvGrpSpPr>
        <p:grpSpPr>
          <a:xfrm>
            <a:off x="830392" y="4169130"/>
            <a:ext cx="745763" cy="45826"/>
            <a:chOff x="4580561" y="2589004"/>
            <a:chExt cx="1064464" cy="25200"/>
          </a:xfrm>
        </p:grpSpPr>
        <p:sp>
          <p:nvSpPr>
            <p:cNvPr id="65" name="Google Shape;65;p9"/>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9"/>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7" name="Google Shape;67;p9"/>
          <p:cNvSpPr txBox="1">
            <a:spLocks noGrp="1"/>
          </p:cNvSpPr>
          <p:nvPr>
            <p:ph type="title"/>
          </p:nvPr>
        </p:nvSpPr>
        <p:spPr>
          <a:xfrm>
            <a:off x="729450" y="864300"/>
            <a:ext cx="7021200" cy="29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68" name="Google Shape;68;p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9"/>
        <p:cNvGrpSpPr/>
        <p:nvPr/>
      </p:nvGrpSpPr>
      <p:grpSpPr>
        <a:xfrm>
          <a:off x="0" y="0"/>
          <a:ext cx="0" cy="0"/>
          <a:chOff x="0" y="0"/>
          <a:chExt cx="0" cy="0"/>
        </a:xfrm>
      </p:grpSpPr>
      <p:sp>
        <p:nvSpPr>
          <p:cNvPr id="70" name="Google Shape;70;p10"/>
          <p:cNvSpPr txBox="1">
            <a:spLocks noGrp="1"/>
          </p:cNvSpPr>
          <p:nvPr>
            <p:ph type="body" idx="1"/>
          </p:nvPr>
        </p:nvSpPr>
        <p:spPr>
          <a:xfrm>
            <a:off x="724950" y="4372551"/>
            <a:ext cx="7697400" cy="4605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300"/>
              <a:buNone/>
              <a:defRPr/>
            </a:lvl1pPr>
          </a:lstStyle>
          <a:p>
            <a:endParaRPr/>
          </a:p>
        </p:txBody>
      </p:sp>
      <p:sp>
        <p:nvSpPr>
          <p:cNvPr id="71" name="Google Shape;71;p1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1pPr>
            <a:lvl2pPr marR="0" lvl="1"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2pPr>
            <a:lvl3pPr marR="0" lvl="2"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3pPr>
            <a:lvl4pPr marR="0" lvl="3"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4pPr>
            <a:lvl5pPr marR="0" lvl="4"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5pPr>
            <a:lvl6pPr marR="0" lvl="5"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6pPr>
            <a:lvl7pPr marR="0" lvl="6"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7pPr>
            <a:lvl8pPr marR="0" lvl="7"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8pPr>
            <a:lvl9pPr marR="0" lvl="8"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1.jpg"/><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729450" y="1322450"/>
            <a:ext cx="7688100" cy="1664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200"/>
              <a:buNone/>
            </a:pPr>
            <a:r>
              <a:rPr lang="en" sz="3000"/>
              <a:t>Articulating Obsolescence </a:t>
            </a:r>
            <a:endParaRPr sz="3000"/>
          </a:p>
          <a:p>
            <a:pPr marL="0" lvl="0" indent="0" algn="l" rtl="0">
              <a:lnSpc>
                <a:spcPct val="100000"/>
              </a:lnSpc>
              <a:spcBef>
                <a:spcPts val="0"/>
              </a:spcBef>
              <a:spcAft>
                <a:spcPts val="0"/>
              </a:spcAft>
              <a:buSzPts val="4200"/>
              <a:buNone/>
            </a:pPr>
            <a:r>
              <a:rPr lang="en" sz="3000"/>
              <a:t>in a Broken World Way</a:t>
            </a:r>
            <a:endParaRPr sz="2400"/>
          </a:p>
        </p:txBody>
      </p:sp>
      <p:sp>
        <p:nvSpPr>
          <p:cNvPr id="86" name="Google Shape;86;p13"/>
          <p:cNvSpPr txBox="1">
            <a:spLocks noGrp="1"/>
          </p:cNvSpPr>
          <p:nvPr>
            <p:ph type="subTitle" idx="1"/>
          </p:nvPr>
        </p:nvSpPr>
        <p:spPr>
          <a:xfrm>
            <a:off x="729627" y="3172900"/>
            <a:ext cx="7688100" cy="541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n" dirty="0"/>
              <a:t>Jina Chang • </a:t>
            </a:r>
            <a:r>
              <a:rPr lang="en-US" dirty="0"/>
              <a:t>The National Museum, Norway</a:t>
            </a:r>
            <a:r>
              <a:rPr lang="en" dirty="0"/>
              <a:t> • 06.12.2019</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2"/>
          <p:cNvPicPr preferRelativeResize="0"/>
          <p:nvPr/>
        </p:nvPicPr>
        <p:blipFill>
          <a:blip r:embed="rId3">
            <a:alphaModFix/>
          </a:blip>
          <a:stretch>
            <a:fillRect/>
          </a:stretch>
        </p:blipFill>
        <p:spPr>
          <a:xfrm>
            <a:off x="-381000" y="0"/>
            <a:ext cx="6785610" cy="5143500"/>
          </a:xfrm>
          <a:prstGeom prst="rect">
            <a:avLst/>
          </a:prstGeom>
          <a:noFill/>
          <a:ln>
            <a:noFill/>
          </a:ln>
        </p:spPr>
      </p:pic>
      <p:pic>
        <p:nvPicPr>
          <p:cNvPr id="147" name="Google Shape;147;p22"/>
          <p:cNvPicPr preferRelativeResize="0"/>
          <p:nvPr/>
        </p:nvPicPr>
        <p:blipFill>
          <a:blip r:embed="rId4">
            <a:alphaModFix/>
          </a:blip>
          <a:stretch>
            <a:fillRect/>
          </a:stretch>
        </p:blipFill>
        <p:spPr>
          <a:xfrm>
            <a:off x="5506350" y="2040875"/>
            <a:ext cx="3725279" cy="3102625"/>
          </a:xfrm>
          <a:prstGeom prst="rect">
            <a:avLst/>
          </a:prstGeom>
          <a:noFill/>
          <a:ln>
            <a:noFill/>
          </a:ln>
        </p:spPr>
      </p:pic>
      <p:pic>
        <p:nvPicPr>
          <p:cNvPr id="148" name="Google Shape;148;p22"/>
          <p:cNvPicPr preferRelativeResize="0"/>
          <p:nvPr/>
        </p:nvPicPr>
        <p:blipFill rotWithShape="1">
          <a:blip r:embed="rId5">
            <a:alphaModFix/>
          </a:blip>
          <a:srcRect l="3855"/>
          <a:stretch/>
        </p:blipFill>
        <p:spPr>
          <a:xfrm>
            <a:off x="5506350" y="0"/>
            <a:ext cx="3801475" cy="2040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3"/>
          <p:cNvSpPr txBox="1">
            <a:spLocks noGrp="1"/>
          </p:cNvSpPr>
          <p:nvPr>
            <p:ph type="title"/>
          </p:nvPr>
        </p:nvSpPr>
        <p:spPr>
          <a:xfrm>
            <a:off x="260925" y="1542400"/>
            <a:ext cx="4296300" cy="1437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600"/>
              <a:buNone/>
            </a:pPr>
            <a:r>
              <a:rPr lang="en"/>
              <a:t>3 Aspects of Digital Content</a:t>
            </a:r>
            <a:endParaRPr/>
          </a:p>
        </p:txBody>
      </p:sp>
      <p:sp>
        <p:nvSpPr>
          <p:cNvPr id="154" name="Google Shape;154;p23"/>
          <p:cNvSpPr txBox="1">
            <a:spLocks noGrp="1"/>
          </p:cNvSpPr>
          <p:nvPr>
            <p:ph type="subTitle" idx="1"/>
          </p:nvPr>
        </p:nvSpPr>
        <p:spPr>
          <a:xfrm>
            <a:off x="260925" y="2980000"/>
            <a:ext cx="4051200" cy="1352400"/>
          </a:xfrm>
          <a:prstGeom prst="rect">
            <a:avLst/>
          </a:prstGeom>
          <a:noFill/>
          <a:ln>
            <a:noFill/>
          </a:ln>
        </p:spPr>
        <p:txBody>
          <a:bodyPr spcFirstLastPara="1" wrap="square" lIns="91425" tIns="91425" rIns="91425" bIns="91425" anchor="t" anchorCtr="0">
            <a:noAutofit/>
          </a:bodyPr>
          <a:lstStyle/>
          <a:p>
            <a:pPr marL="457200" lvl="0" indent="-311150" algn="l" rtl="0">
              <a:lnSpc>
                <a:spcPct val="100000"/>
              </a:lnSpc>
              <a:spcBef>
                <a:spcPts val="0"/>
              </a:spcBef>
              <a:spcAft>
                <a:spcPts val="0"/>
              </a:spcAft>
              <a:buSzPts val="1300"/>
              <a:buChar char="●"/>
            </a:pPr>
            <a:r>
              <a:rPr lang="en" sz="1300"/>
              <a:t>The content file</a:t>
            </a:r>
            <a:endParaRPr sz="1300"/>
          </a:p>
          <a:p>
            <a:pPr marL="457200" lvl="0" indent="-311150" algn="l" rtl="0">
              <a:lnSpc>
                <a:spcPct val="100000"/>
              </a:lnSpc>
              <a:spcBef>
                <a:spcPts val="0"/>
              </a:spcBef>
              <a:spcAft>
                <a:spcPts val="0"/>
              </a:spcAft>
              <a:buSzPts val="1300"/>
              <a:buChar char="●"/>
            </a:pPr>
            <a:r>
              <a:rPr lang="en" sz="1300"/>
              <a:t>The software to interpret the content files (processing)</a:t>
            </a:r>
            <a:endParaRPr sz="1300"/>
          </a:p>
          <a:p>
            <a:pPr marL="457200" lvl="0" indent="-311150" algn="l" rtl="0">
              <a:lnSpc>
                <a:spcPct val="100000"/>
              </a:lnSpc>
              <a:spcBef>
                <a:spcPts val="0"/>
              </a:spcBef>
              <a:spcAft>
                <a:spcPts val="0"/>
              </a:spcAft>
              <a:buSzPts val="1300"/>
              <a:buChar char="●"/>
            </a:pPr>
            <a:r>
              <a:rPr lang="en" sz="1300"/>
              <a:t>The hardware that displays the content (representation)</a:t>
            </a:r>
            <a:endParaRPr sz="1300"/>
          </a:p>
        </p:txBody>
      </p:sp>
      <p:pic>
        <p:nvPicPr>
          <p:cNvPr id="155" name="Google Shape;155;p23"/>
          <p:cNvPicPr preferRelativeResize="0"/>
          <p:nvPr/>
        </p:nvPicPr>
        <p:blipFill rotWithShape="1">
          <a:blip r:embed="rId3">
            <a:alphaModFix/>
          </a:blip>
          <a:srcRect l="5039" r="1788"/>
          <a:stretch/>
        </p:blipFill>
        <p:spPr>
          <a:xfrm>
            <a:off x="4572000" y="625550"/>
            <a:ext cx="4572000" cy="3673298"/>
          </a:xfrm>
          <a:prstGeom prst="rect">
            <a:avLst/>
          </a:prstGeom>
          <a:noFill/>
          <a:ln>
            <a:noFill/>
          </a:ln>
        </p:spPr>
      </p:pic>
      <p:sp>
        <p:nvSpPr>
          <p:cNvPr id="156" name="Google Shape;156;p23"/>
          <p:cNvSpPr txBox="1"/>
          <p:nvPr/>
        </p:nvSpPr>
        <p:spPr>
          <a:xfrm>
            <a:off x="4557275" y="4667050"/>
            <a:ext cx="4663200" cy="38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B7B7B7"/>
                </a:solidFill>
                <a:latin typeface="Arial"/>
                <a:ea typeface="Arial"/>
                <a:cs typeface="Arial"/>
                <a:sym typeface="Arial"/>
              </a:rPr>
              <a:t>http://www.planets-project.eu/training-materials/4-schnasse-understanding_files/</a:t>
            </a:r>
            <a:endParaRPr sz="1000" b="0" i="0" u="none" strike="noStrike" cap="none">
              <a:solidFill>
                <a:srgbClr val="B7B7B7"/>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4"/>
          <p:cNvPicPr preferRelativeResize="0"/>
          <p:nvPr/>
        </p:nvPicPr>
        <p:blipFill rotWithShape="1">
          <a:blip r:embed="rId3">
            <a:alphaModFix/>
          </a:blip>
          <a:srcRect/>
          <a:stretch/>
        </p:blipFill>
        <p:spPr>
          <a:xfrm>
            <a:off x="474925" y="4"/>
            <a:ext cx="8041409"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5"/>
          <p:cNvPicPr preferRelativeResize="0"/>
          <p:nvPr/>
        </p:nvPicPr>
        <p:blipFill rotWithShape="1">
          <a:blip r:embed="rId3">
            <a:alphaModFix/>
          </a:blip>
          <a:srcRect/>
          <a:stretch/>
        </p:blipFill>
        <p:spPr>
          <a:xfrm>
            <a:off x="641567" y="1840"/>
            <a:ext cx="3681322" cy="5139820"/>
          </a:xfrm>
          <a:prstGeom prst="rect">
            <a:avLst/>
          </a:prstGeom>
          <a:noFill/>
          <a:ln>
            <a:noFill/>
          </a:ln>
        </p:spPr>
      </p:pic>
      <p:pic>
        <p:nvPicPr>
          <p:cNvPr id="167" name="Google Shape;167;p25"/>
          <p:cNvPicPr preferRelativeResize="0"/>
          <p:nvPr/>
        </p:nvPicPr>
        <p:blipFill rotWithShape="1">
          <a:blip r:embed="rId4">
            <a:alphaModFix/>
          </a:blip>
          <a:srcRect l="-3640" r="3639"/>
          <a:stretch/>
        </p:blipFill>
        <p:spPr>
          <a:xfrm>
            <a:off x="4896526" y="1850"/>
            <a:ext cx="3568900" cy="51397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6"/>
          <p:cNvPicPr preferRelativeResize="0"/>
          <p:nvPr/>
        </p:nvPicPr>
        <p:blipFill rotWithShape="1">
          <a:blip r:embed="rId3">
            <a:alphaModFix/>
          </a:blip>
          <a:srcRect/>
          <a:stretch/>
        </p:blipFill>
        <p:spPr>
          <a:xfrm>
            <a:off x="-120075" y="-76200"/>
            <a:ext cx="9264075" cy="518148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7"/>
          <p:cNvPicPr preferRelativeResize="0"/>
          <p:nvPr/>
        </p:nvPicPr>
        <p:blipFill>
          <a:blip r:embed="rId3">
            <a:alphaModFix/>
          </a:blip>
          <a:stretch>
            <a:fillRect/>
          </a:stretch>
        </p:blipFill>
        <p:spPr>
          <a:xfrm>
            <a:off x="628226" y="0"/>
            <a:ext cx="7887552" cy="11149375"/>
          </a:xfrm>
          <a:prstGeom prst="rect">
            <a:avLst/>
          </a:prstGeom>
          <a:noFill/>
          <a:ln>
            <a:noFill/>
          </a:ln>
        </p:spPr>
      </p:pic>
      <p:sp>
        <p:nvSpPr>
          <p:cNvPr id="178" name="Google Shape;178;p27"/>
          <p:cNvSpPr txBox="1"/>
          <p:nvPr/>
        </p:nvSpPr>
        <p:spPr>
          <a:xfrm>
            <a:off x="7398599" y="-76200"/>
            <a:ext cx="1745400" cy="28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a:solidFill>
                  <a:srgbClr val="B7B7B7"/>
                </a:solidFill>
              </a:rPr>
              <a:t>https://www.ecoffins.co.uk/</a:t>
            </a:r>
            <a:endParaRPr sz="1000" b="0" i="0" u="none" strike="noStrike" cap="none">
              <a:solidFill>
                <a:srgbClr val="B7B7B7"/>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8"/>
          <p:cNvPicPr preferRelativeResize="0"/>
          <p:nvPr/>
        </p:nvPicPr>
        <p:blipFill>
          <a:blip r:embed="rId3">
            <a:alphaModFix/>
          </a:blip>
          <a:stretch>
            <a:fillRect/>
          </a:stretch>
        </p:blipFill>
        <p:spPr>
          <a:xfrm>
            <a:off x="0" y="0"/>
            <a:ext cx="9144000" cy="5143505"/>
          </a:xfrm>
          <a:prstGeom prst="rect">
            <a:avLst/>
          </a:prstGeom>
          <a:noFill/>
          <a:ln>
            <a:noFill/>
          </a:ln>
        </p:spPr>
      </p:pic>
      <p:sp>
        <p:nvSpPr>
          <p:cNvPr id="184" name="Google Shape;184;p28"/>
          <p:cNvSpPr txBox="1"/>
          <p:nvPr/>
        </p:nvSpPr>
        <p:spPr>
          <a:xfrm>
            <a:off x="7595625" y="4749050"/>
            <a:ext cx="1599900" cy="28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i="1">
                <a:solidFill>
                  <a:srgbClr val="B7B7B7"/>
                </a:solidFill>
              </a:rPr>
              <a:t>Frankenstein</a:t>
            </a:r>
            <a:r>
              <a:rPr lang="en" sz="1000">
                <a:solidFill>
                  <a:srgbClr val="B7B7B7"/>
                </a:solidFill>
              </a:rPr>
              <a:t> (1931)</a:t>
            </a:r>
            <a:endParaRPr sz="1000" b="0" i="0" u="none" strike="noStrike" cap="none">
              <a:solidFill>
                <a:srgbClr val="B7B7B7"/>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9"/>
          <p:cNvSpPr txBox="1"/>
          <p:nvPr/>
        </p:nvSpPr>
        <p:spPr>
          <a:xfrm>
            <a:off x="2200487" y="4831250"/>
            <a:ext cx="4743000" cy="28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i="1">
                <a:solidFill>
                  <a:srgbClr val="B7B7B7"/>
                </a:solidFill>
              </a:rPr>
              <a:t>https://www.washingtonpost.com/news/innovations/wp/2016/07/22/rip-to-the-vcr/</a:t>
            </a:r>
            <a:endParaRPr sz="1000" b="0" i="0" u="none" strike="noStrike" cap="none">
              <a:solidFill>
                <a:srgbClr val="B7B7B7"/>
              </a:solidFill>
              <a:latin typeface="Arial"/>
              <a:ea typeface="Arial"/>
              <a:cs typeface="Arial"/>
              <a:sym typeface="Arial"/>
            </a:endParaRPr>
          </a:p>
        </p:txBody>
      </p:sp>
      <p:pic>
        <p:nvPicPr>
          <p:cNvPr id="190" name="Google Shape;190;p29"/>
          <p:cNvPicPr preferRelativeResize="0"/>
          <p:nvPr/>
        </p:nvPicPr>
        <p:blipFill>
          <a:blip r:embed="rId3">
            <a:alphaModFix/>
          </a:blip>
          <a:stretch>
            <a:fillRect/>
          </a:stretch>
        </p:blipFill>
        <p:spPr>
          <a:xfrm>
            <a:off x="1552150" y="213775"/>
            <a:ext cx="6039693" cy="45264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0"/>
          <p:cNvSpPr txBox="1">
            <a:spLocks noGrp="1"/>
          </p:cNvSpPr>
          <p:nvPr>
            <p:ph type="title"/>
          </p:nvPr>
        </p:nvSpPr>
        <p:spPr>
          <a:xfrm>
            <a:off x="729450" y="1318650"/>
            <a:ext cx="79326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 108. Limitations on exclusive rights: </a:t>
            </a:r>
            <a:r>
              <a:rPr lang="en" sz="1400"/>
              <a:t>Reproduction by libraries and archives</a:t>
            </a:r>
            <a:endParaRPr sz="1400"/>
          </a:p>
        </p:txBody>
      </p:sp>
      <p:sp>
        <p:nvSpPr>
          <p:cNvPr id="196" name="Google Shape;196;p30"/>
          <p:cNvSpPr txBox="1">
            <a:spLocks noGrp="1"/>
          </p:cNvSpPr>
          <p:nvPr>
            <p:ph type="body" idx="1"/>
          </p:nvPr>
        </p:nvSpPr>
        <p:spPr>
          <a:xfrm>
            <a:off x="729450" y="1853850"/>
            <a:ext cx="7791900" cy="301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 The right of reproduction under this section applies to three copies or phonorecords of a published work duplicated solely for the purpose of replacement of a copy or phonorecord that is damaged, deteriorating, lost, or stolen, or if the existing format in which the work is stored has become obsolete, if—</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(1) the library or archives has, after a reasonable effort, determined that an unused replacement cannot be obtained at a fair price; and</a:t>
            </a:r>
            <a:endParaRPr/>
          </a:p>
          <a:p>
            <a:pPr marL="457200" lvl="0" indent="0" algn="l" rtl="0">
              <a:spcBef>
                <a:spcPts val="0"/>
              </a:spcBef>
              <a:spcAft>
                <a:spcPts val="0"/>
              </a:spcAft>
              <a:buNone/>
            </a:pPr>
            <a:r>
              <a:rPr lang="en"/>
              <a:t>(2) any such copy or phonorecord that is reproduced in digital format is not made available to the public in that format outside the premises of the library or archives in lawful possession of such copy.</a:t>
            </a:r>
            <a:endParaRPr/>
          </a:p>
          <a:p>
            <a:pPr marL="457200" lvl="0" indent="0" algn="l" rtl="0">
              <a:spcBef>
                <a:spcPts val="0"/>
              </a:spcBef>
              <a:spcAft>
                <a:spcPts val="0"/>
              </a:spcAft>
              <a:buNone/>
            </a:pPr>
            <a:endParaRPr/>
          </a:p>
          <a:p>
            <a:pPr marL="0" lvl="0" indent="0" algn="l" rtl="0">
              <a:spcBef>
                <a:spcPts val="0"/>
              </a:spcBef>
              <a:spcAft>
                <a:spcPts val="0"/>
              </a:spcAft>
              <a:buNone/>
            </a:pPr>
            <a:r>
              <a:rPr lang="en"/>
              <a:t>For purposes of this subsection, a format shall be considered obsolete if the machine or device necessary to render perceptible a work stored in that format is no longer manufactured or is no longer reasonably available in the commercial marketplace.</a:t>
            </a:r>
            <a:endParaRPr/>
          </a:p>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1"/>
          <p:cNvPicPr preferRelativeResize="0"/>
          <p:nvPr/>
        </p:nvPicPr>
        <p:blipFill>
          <a:blip r:embed="rId3">
            <a:alphaModFix/>
          </a:blip>
          <a:stretch>
            <a:fillRect/>
          </a:stretch>
        </p:blipFill>
        <p:spPr>
          <a:xfrm>
            <a:off x="0" y="0"/>
            <a:ext cx="12344400" cy="5143500"/>
          </a:xfrm>
          <a:prstGeom prst="rect">
            <a:avLst/>
          </a:prstGeom>
          <a:noFill/>
          <a:ln>
            <a:noFill/>
          </a:ln>
        </p:spPr>
      </p:pic>
      <p:sp>
        <p:nvSpPr>
          <p:cNvPr id="202" name="Google Shape;202;p31"/>
          <p:cNvSpPr txBox="1"/>
          <p:nvPr/>
        </p:nvSpPr>
        <p:spPr>
          <a:xfrm>
            <a:off x="117350" y="98000"/>
            <a:ext cx="3382500" cy="2892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i="1">
                <a:solidFill>
                  <a:srgbClr val="B7B7B7"/>
                </a:solidFill>
              </a:rPr>
              <a:t>https://www.africainnovationsummit.com/blog-view?id=1</a:t>
            </a:r>
            <a:endParaRPr sz="1000" b="0" i="0" u="none" strike="noStrike" cap="none">
              <a:solidFill>
                <a:srgbClr val="B7B7B7"/>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utendørs, mann, brett, gjøre&#10;&#10;Automatisk generert beskrivelse">
            <a:extLst>
              <a:ext uri="{FF2B5EF4-FFF2-40B4-BE49-F238E27FC236}">
                <a16:creationId xmlns:a16="http://schemas.microsoft.com/office/drawing/2014/main" id="{245429A2-FEA8-435A-B93F-117BDAC177C3}"/>
              </a:ext>
            </a:extLst>
          </p:cNvPr>
          <p:cNvPicPr>
            <a:picLocks noChangeAspect="1"/>
          </p:cNvPicPr>
          <p:nvPr/>
        </p:nvPicPr>
        <p:blipFill>
          <a:blip r:embed="rId3"/>
          <a:stretch>
            <a:fillRect/>
          </a:stretch>
        </p:blipFill>
        <p:spPr>
          <a:xfrm>
            <a:off x="0" y="-276160"/>
            <a:ext cx="9144000" cy="6102220"/>
          </a:xfrm>
          <a:prstGeom prst="rect">
            <a:avLst/>
          </a:prstGeom>
        </p:spPr>
      </p:pic>
      <p:sp>
        <p:nvSpPr>
          <p:cNvPr id="4" name="Google Shape;208;p32">
            <a:extLst>
              <a:ext uri="{FF2B5EF4-FFF2-40B4-BE49-F238E27FC236}">
                <a16:creationId xmlns:a16="http://schemas.microsoft.com/office/drawing/2014/main" id="{997B5A90-5937-49D6-9489-65666F288899}"/>
              </a:ext>
            </a:extLst>
          </p:cNvPr>
          <p:cNvSpPr txBox="1"/>
          <p:nvPr/>
        </p:nvSpPr>
        <p:spPr>
          <a:xfrm>
            <a:off x="5095875" y="4796028"/>
            <a:ext cx="3971700" cy="292197"/>
          </a:xfrm>
          <a:prstGeom prst="rect">
            <a:avLst/>
          </a:prstGeom>
          <a:noFill/>
          <a:ln>
            <a:noFill/>
          </a:ln>
        </p:spPr>
        <p:txBody>
          <a:bodyPr spcFirstLastPara="1" wrap="square" lIns="91425" tIns="91425" rIns="91425" bIns="91425" anchor="t" anchorCtr="0">
            <a:noAutofit/>
          </a:bodyPr>
          <a:lstStyle/>
          <a:p>
            <a:pPr lvl="0" algn="r">
              <a:buSzPts val="1000"/>
            </a:pPr>
            <a:r>
              <a:rPr lang="en-US" sz="1000" i="1" dirty="0">
                <a:solidFill>
                  <a:srgbClr val="B7B7B7"/>
                </a:solidFill>
              </a:rPr>
              <a:t>https://www.rubiconglobal.com/blog/electronic-waste-problem/</a:t>
            </a:r>
          </a:p>
        </p:txBody>
      </p:sp>
    </p:spTree>
    <p:extLst>
      <p:ext uri="{BB962C8B-B14F-4D97-AF65-F5344CB8AC3E}">
        <p14:creationId xmlns:p14="http://schemas.microsoft.com/office/powerpoint/2010/main" val="1210702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2"/>
          <p:cNvPicPr preferRelativeResize="0"/>
          <p:nvPr/>
        </p:nvPicPr>
        <p:blipFill>
          <a:blip r:embed="rId3">
            <a:alphaModFix/>
          </a:blip>
          <a:stretch>
            <a:fillRect/>
          </a:stretch>
        </p:blipFill>
        <p:spPr>
          <a:xfrm>
            <a:off x="0" y="0"/>
            <a:ext cx="9143990" cy="5143500"/>
          </a:xfrm>
          <a:prstGeom prst="rect">
            <a:avLst/>
          </a:prstGeom>
          <a:noFill/>
          <a:ln>
            <a:noFill/>
          </a:ln>
        </p:spPr>
      </p:pic>
      <p:sp>
        <p:nvSpPr>
          <p:cNvPr id="208" name="Google Shape;208;p32"/>
          <p:cNvSpPr txBox="1"/>
          <p:nvPr/>
        </p:nvSpPr>
        <p:spPr>
          <a:xfrm>
            <a:off x="7381875" y="4684725"/>
            <a:ext cx="1685700" cy="28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i="1">
                <a:solidFill>
                  <a:srgbClr val="B7B7B7"/>
                </a:solidFill>
              </a:rPr>
              <a:t>Kung Fury </a:t>
            </a:r>
            <a:r>
              <a:rPr lang="en" sz="1000">
                <a:solidFill>
                  <a:srgbClr val="B7B7B7"/>
                </a:solidFill>
              </a:rPr>
              <a:t> (2015)</a:t>
            </a:r>
            <a:endParaRPr sz="1000" b="0" i="0" u="none" strike="noStrike" cap="none">
              <a:solidFill>
                <a:srgbClr val="B7B7B7"/>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3"/>
          <p:cNvPicPr preferRelativeResize="0"/>
          <p:nvPr/>
        </p:nvPicPr>
        <p:blipFill>
          <a:blip r:embed="rId3">
            <a:alphaModFix/>
          </a:blip>
          <a:stretch>
            <a:fillRect/>
          </a:stretch>
        </p:blipFill>
        <p:spPr>
          <a:xfrm>
            <a:off x="0" y="0"/>
            <a:ext cx="9144000" cy="5143511"/>
          </a:xfrm>
          <a:prstGeom prst="rect">
            <a:avLst/>
          </a:prstGeom>
          <a:noFill/>
          <a:ln>
            <a:noFill/>
          </a:ln>
        </p:spPr>
      </p:pic>
      <p:sp>
        <p:nvSpPr>
          <p:cNvPr id="214" name="Google Shape;214;p33"/>
          <p:cNvSpPr txBox="1"/>
          <p:nvPr/>
        </p:nvSpPr>
        <p:spPr>
          <a:xfrm>
            <a:off x="7381875" y="4684725"/>
            <a:ext cx="1685700" cy="28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i="1">
                <a:solidFill>
                  <a:srgbClr val="B7B7B7"/>
                </a:solidFill>
              </a:rPr>
              <a:t>Kung Fury </a:t>
            </a:r>
            <a:r>
              <a:rPr lang="en" sz="1000">
                <a:solidFill>
                  <a:srgbClr val="B7B7B7"/>
                </a:solidFill>
              </a:rPr>
              <a:t> (2015)</a:t>
            </a:r>
            <a:endParaRPr sz="1000" b="0" i="0" u="none" strike="noStrike" cap="none">
              <a:solidFill>
                <a:srgbClr val="B7B7B7"/>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34"/>
          <p:cNvPicPr preferRelativeResize="0"/>
          <p:nvPr/>
        </p:nvPicPr>
        <p:blipFill>
          <a:blip r:embed="rId3">
            <a:alphaModFix/>
          </a:blip>
          <a:stretch>
            <a:fillRect/>
          </a:stretch>
        </p:blipFill>
        <p:spPr>
          <a:xfrm>
            <a:off x="0" y="-708650"/>
            <a:ext cx="9144000" cy="5852155"/>
          </a:xfrm>
          <a:prstGeom prst="rect">
            <a:avLst/>
          </a:prstGeom>
          <a:noFill/>
          <a:ln>
            <a:noFill/>
          </a:ln>
        </p:spPr>
      </p:pic>
      <p:sp>
        <p:nvSpPr>
          <p:cNvPr id="220" name="Google Shape;220;p34"/>
          <p:cNvSpPr txBox="1"/>
          <p:nvPr/>
        </p:nvSpPr>
        <p:spPr>
          <a:xfrm>
            <a:off x="4852125" y="4684725"/>
            <a:ext cx="4215300" cy="28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a:solidFill>
                  <a:srgbClr val="B7B7B7"/>
                </a:solidFill>
              </a:rPr>
              <a:t>Kjell Bjørgeengen</a:t>
            </a:r>
            <a:r>
              <a:rPr lang="en" sz="1000" i="1">
                <a:solidFill>
                  <a:srgbClr val="B7B7B7"/>
                </a:solidFill>
              </a:rPr>
              <a:t>, Shift II (1995) © Bjørgeengen, Kjell/BONO</a:t>
            </a:r>
            <a:endParaRPr sz="1000" b="0" i="0" u="none" strike="noStrike" cap="none">
              <a:solidFill>
                <a:srgbClr val="B7B7B7"/>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grpSp>
        <p:nvGrpSpPr>
          <p:cNvPr id="225" name="Google Shape;225;p35"/>
          <p:cNvGrpSpPr/>
          <p:nvPr/>
        </p:nvGrpSpPr>
        <p:grpSpPr>
          <a:xfrm>
            <a:off x="301185" y="616273"/>
            <a:ext cx="8541641" cy="3758551"/>
            <a:chOff x="271185" y="699073"/>
            <a:chExt cx="8541641" cy="3758551"/>
          </a:xfrm>
        </p:grpSpPr>
        <p:pic>
          <p:nvPicPr>
            <p:cNvPr id="226" name="Google Shape;226;p35"/>
            <p:cNvPicPr preferRelativeResize="0"/>
            <p:nvPr/>
          </p:nvPicPr>
          <p:blipFill rotWithShape="1">
            <a:blip r:embed="rId3">
              <a:alphaModFix/>
            </a:blip>
            <a:srcRect/>
            <a:stretch/>
          </p:blipFill>
          <p:spPr>
            <a:xfrm>
              <a:off x="3161875" y="699073"/>
              <a:ext cx="5650950" cy="3745361"/>
            </a:xfrm>
            <a:prstGeom prst="rect">
              <a:avLst/>
            </a:prstGeom>
            <a:noFill/>
            <a:ln>
              <a:noFill/>
            </a:ln>
          </p:spPr>
        </p:pic>
        <p:pic>
          <p:nvPicPr>
            <p:cNvPr id="227" name="Google Shape;227;p35"/>
            <p:cNvPicPr preferRelativeResize="0"/>
            <p:nvPr/>
          </p:nvPicPr>
          <p:blipFill>
            <a:blip r:embed="rId4">
              <a:alphaModFix/>
            </a:blip>
            <a:stretch>
              <a:fillRect/>
            </a:stretch>
          </p:blipFill>
          <p:spPr>
            <a:xfrm>
              <a:off x="281150" y="699075"/>
              <a:ext cx="2749825" cy="1828734"/>
            </a:xfrm>
            <a:prstGeom prst="rect">
              <a:avLst/>
            </a:prstGeom>
            <a:noFill/>
            <a:ln>
              <a:noFill/>
            </a:ln>
          </p:spPr>
        </p:pic>
        <p:pic>
          <p:nvPicPr>
            <p:cNvPr id="228" name="Google Shape;228;p35"/>
            <p:cNvPicPr preferRelativeResize="0"/>
            <p:nvPr/>
          </p:nvPicPr>
          <p:blipFill>
            <a:blip r:embed="rId5">
              <a:alphaModFix/>
            </a:blip>
            <a:stretch>
              <a:fillRect/>
            </a:stretch>
          </p:blipFill>
          <p:spPr>
            <a:xfrm>
              <a:off x="271185" y="2628899"/>
              <a:ext cx="2759792" cy="1828725"/>
            </a:xfrm>
            <a:prstGeom prst="rect">
              <a:avLst/>
            </a:prstGeom>
            <a:noFill/>
            <a:ln>
              <a:noFill/>
            </a:ln>
          </p:spPr>
        </p:pic>
      </p:grpSp>
      <p:sp>
        <p:nvSpPr>
          <p:cNvPr id="229" name="Google Shape;229;p35"/>
          <p:cNvSpPr txBox="1"/>
          <p:nvPr/>
        </p:nvSpPr>
        <p:spPr>
          <a:xfrm>
            <a:off x="4627525" y="4712225"/>
            <a:ext cx="4215300" cy="28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a:solidFill>
                  <a:srgbClr val="B7B7B7"/>
                </a:solidFill>
              </a:rPr>
              <a:t>Conservation of Kjell Bjørgeengen</a:t>
            </a:r>
            <a:r>
              <a:rPr lang="en" sz="1000" i="1">
                <a:solidFill>
                  <a:srgbClr val="B7B7B7"/>
                </a:solidFill>
              </a:rPr>
              <a:t>, Shift II (1995) © Nasjonalmuseet</a:t>
            </a:r>
            <a:endParaRPr sz="1000" b="0" i="0" u="none" strike="noStrike" cap="none">
              <a:solidFill>
                <a:srgbClr val="B7B7B7"/>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6"/>
          <p:cNvPicPr preferRelativeResize="0"/>
          <p:nvPr/>
        </p:nvPicPr>
        <p:blipFill>
          <a:blip r:embed="rId3">
            <a:alphaModFix/>
          </a:blip>
          <a:stretch>
            <a:fillRect/>
          </a:stretch>
        </p:blipFill>
        <p:spPr>
          <a:xfrm>
            <a:off x="-301862" y="0"/>
            <a:ext cx="9747736" cy="5143500"/>
          </a:xfrm>
          <a:prstGeom prst="rect">
            <a:avLst/>
          </a:prstGeom>
          <a:noFill/>
          <a:ln>
            <a:noFill/>
          </a:ln>
        </p:spPr>
      </p:pic>
      <p:sp>
        <p:nvSpPr>
          <p:cNvPr id="235" name="Google Shape;235;p36"/>
          <p:cNvSpPr txBox="1"/>
          <p:nvPr/>
        </p:nvSpPr>
        <p:spPr>
          <a:xfrm>
            <a:off x="7381875" y="4684725"/>
            <a:ext cx="1685700" cy="28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i="1">
                <a:solidFill>
                  <a:srgbClr val="B7B7B7"/>
                </a:solidFill>
              </a:rPr>
              <a:t>Kung Fury </a:t>
            </a:r>
            <a:r>
              <a:rPr lang="en" sz="1000">
                <a:solidFill>
                  <a:srgbClr val="B7B7B7"/>
                </a:solidFill>
              </a:rPr>
              <a:t> (2015)</a:t>
            </a:r>
            <a:endParaRPr sz="1000" b="0" i="0" u="none" strike="noStrike" cap="none">
              <a:solidFill>
                <a:srgbClr val="B7B7B7"/>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39"/>
          <p:cNvPicPr preferRelativeResize="0"/>
          <p:nvPr/>
        </p:nvPicPr>
        <p:blipFill>
          <a:blip r:embed="rId3">
            <a:alphaModFix/>
          </a:blip>
          <a:stretch>
            <a:fillRect/>
          </a:stretch>
        </p:blipFill>
        <p:spPr>
          <a:xfrm>
            <a:off x="-457200" y="0"/>
            <a:ext cx="11900128" cy="5143500"/>
          </a:xfrm>
          <a:prstGeom prst="rect">
            <a:avLst/>
          </a:prstGeom>
          <a:noFill/>
          <a:ln>
            <a:noFill/>
          </a:ln>
        </p:spPr>
      </p:pic>
      <p:sp>
        <p:nvSpPr>
          <p:cNvPr id="251" name="Google Shape;251;p39"/>
          <p:cNvSpPr txBox="1"/>
          <p:nvPr/>
        </p:nvSpPr>
        <p:spPr>
          <a:xfrm>
            <a:off x="7381875" y="4684725"/>
            <a:ext cx="1685700" cy="28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i="1">
                <a:solidFill>
                  <a:srgbClr val="B7B7B7"/>
                </a:solidFill>
              </a:rPr>
              <a:t>Blade Runner 2049</a:t>
            </a:r>
            <a:r>
              <a:rPr lang="en" sz="1000">
                <a:solidFill>
                  <a:srgbClr val="B7B7B7"/>
                </a:solidFill>
              </a:rPr>
              <a:t> (2017)</a:t>
            </a:r>
            <a:endParaRPr sz="1000" b="0" i="0" u="none" strike="noStrike" cap="none">
              <a:solidFill>
                <a:srgbClr val="B7B7B7"/>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40"/>
          <p:cNvPicPr preferRelativeResize="0"/>
          <p:nvPr/>
        </p:nvPicPr>
        <p:blipFill>
          <a:blip r:embed="rId3">
            <a:alphaModFix/>
          </a:blip>
          <a:stretch>
            <a:fillRect/>
          </a:stretch>
        </p:blipFill>
        <p:spPr>
          <a:xfrm>
            <a:off x="0" y="0"/>
            <a:ext cx="9624013" cy="5143500"/>
          </a:xfrm>
          <a:prstGeom prst="rect">
            <a:avLst/>
          </a:prstGeom>
          <a:noFill/>
          <a:ln>
            <a:noFill/>
          </a:ln>
        </p:spPr>
      </p:pic>
      <p:sp>
        <p:nvSpPr>
          <p:cNvPr id="257" name="Google Shape;257;p40"/>
          <p:cNvSpPr txBox="1"/>
          <p:nvPr/>
        </p:nvSpPr>
        <p:spPr>
          <a:xfrm>
            <a:off x="7381875" y="4684725"/>
            <a:ext cx="1685700" cy="28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i="1">
                <a:solidFill>
                  <a:srgbClr val="B7B7B7"/>
                </a:solidFill>
              </a:rPr>
              <a:t>Blade Runner 2049</a:t>
            </a:r>
            <a:r>
              <a:rPr lang="en" sz="1000">
                <a:solidFill>
                  <a:srgbClr val="B7B7B7"/>
                </a:solidFill>
              </a:rPr>
              <a:t> (2017)</a:t>
            </a:r>
            <a:endParaRPr sz="1000" b="0" i="0" u="none" strike="noStrike" cap="none">
              <a:solidFill>
                <a:srgbClr val="B7B7B7"/>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41"/>
          <p:cNvPicPr preferRelativeResize="0"/>
          <p:nvPr/>
        </p:nvPicPr>
        <p:blipFill>
          <a:blip r:embed="rId3">
            <a:alphaModFix/>
          </a:blip>
          <a:stretch>
            <a:fillRect/>
          </a:stretch>
        </p:blipFill>
        <p:spPr>
          <a:xfrm>
            <a:off x="0" y="0"/>
            <a:ext cx="9269039"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5"/>
          <p:cNvSpPr txBox="1">
            <a:spLocks noGrp="1"/>
          </p:cNvSpPr>
          <p:nvPr>
            <p:ph type="subTitle" idx="1"/>
          </p:nvPr>
        </p:nvSpPr>
        <p:spPr>
          <a:xfrm>
            <a:off x="318075" y="1503625"/>
            <a:ext cx="3954900" cy="331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Now we have watched the fleets into noisy Billingsgate; and now gossiped looking towards Wren's grand dome, shaping Macaulay's dream of the far future, with the tourist New Zealander upon the broken parapets, contemplating something matching - The glory that was Greece - The grandeur that was Rome.</a:t>
            </a:r>
            <a:endParaRPr i="1"/>
          </a:p>
          <a:p>
            <a:pPr marL="0" lvl="0" indent="0" algn="l" rtl="0">
              <a:spcBef>
                <a:spcPts val="0"/>
              </a:spcBef>
              <a:spcAft>
                <a:spcPts val="0"/>
              </a:spcAft>
              <a:buNone/>
            </a:pPr>
            <a:endParaRPr/>
          </a:p>
          <a:p>
            <a:pPr marL="0" lvl="0" indent="0" algn="l" rtl="0">
              <a:spcBef>
                <a:spcPts val="0"/>
              </a:spcBef>
              <a:spcAft>
                <a:spcPts val="0"/>
              </a:spcAft>
              <a:buNone/>
            </a:pPr>
            <a:r>
              <a:rPr lang="en"/>
              <a:t>- Blanchard Jerrold (ed),  </a:t>
            </a:r>
            <a:r>
              <a:rPr lang="en" i="1"/>
              <a:t>London: a Pilgrimage </a:t>
            </a:r>
            <a:r>
              <a:rPr lang="en"/>
              <a:t>(1872)</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r" rtl="0">
              <a:spcBef>
                <a:spcPts val="0"/>
              </a:spcBef>
              <a:spcAft>
                <a:spcPts val="0"/>
              </a:spcAft>
              <a:buNone/>
            </a:pPr>
            <a:r>
              <a:rPr lang="en"/>
              <a:t> Gustave Doré, </a:t>
            </a:r>
            <a:r>
              <a:rPr lang="en" i="1"/>
              <a:t>The New Zealander </a:t>
            </a:r>
            <a:r>
              <a:rPr lang="en"/>
              <a:t>(1872)</a:t>
            </a:r>
            <a:endParaRPr/>
          </a:p>
        </p:txBody>
      </p:sp>
      <p:pic>
        <p:nvPicPr>
          <p:cNvPr id="97" name="Google Shape;97;p15"/>
          <p:cNvPicPr preferRelativeResize="0"/>
          <p:nvPr/>
        </p:nvPicPr>
        <p:blipFill>
          <a:blip r:embed="rId3">
            <a:alphaModFix/>
          </a:blip>
          <a:stretch>
            <a:fillRect/>
          </a:stretch>
        </p:blipFill>
        <p:spPr>
          <a:xfrm>
            <a:off x="4572000" y="0"/>
            <a:ext cx="4572000" cy="589173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42"/>
          <p:cNvPicPr preferRelativeResize="0"/>
          <p:nvPr/>
        </p:nvPicPr>
        <p:blipFill>
          <a:blip r:embed="rId3">
            <a:alphaModFix/>
          </a:blip>
          <a:stretch>
            <a:fillRect/>
          </a:stretch>
        </p:blipFill>
        <p:spPr>
          <a:xfrm>
            <a:off x="0" y="0"/>
            <a:ext cx="9143998" cy="73478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44"/>
          <p:cNvPicPr preferRelativeResize="0"/>
          <p:nvPr/>
        </p:nvPicPr>
        <p:blipFill>
          <a:blip r:embed="rId3">
            <a:alphaModFix/>
          </a:blip>
          <a:stretch>
            <a:fillRect/>
          </a:stretch>
        </p:blipFill>
        <p:spPr>
          <a:xfrm>
            <a:off x="0" y="228588"/>
            <a:ext cx="9144002" cy="4527879"/>
          </a:xfrm>
          <a:prstGeom prst="rect">
            <a:avLst/>
          </a:prstGeom>
          <a:noFill/>
          <a:ln>
            <a:noFill/>
          </a:ln>
        </p:spPr>
      </p:pic>
      <p:sp>
        <p:nvSpPr>
          <p:cNvPr id="279" name="Google Shape;279;p44"/>
          <p:cNvSpPr txBox="1"/>
          <p:nvPr/>
        </p:nvSpPr>
        <p:spPr>
          <a:xfrm>
            <a:off x="1466125" y="4781450"/>
            <a:ext cx="6106800" cy="289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solidFill>
                  <a:srgbClr val="B7B7B7"/>
                </a:solidFill>
              </a:rPr>
              <a:t>https://www.wired.com/story/think-app-updates-suck-try-upgrading-programming-language/</a:t>
            </a:r>
            <a:endParaRPr sz="1000" b="0" i="0" u="none" strike="noStrike" cap="none">
              <a:solidFill>
                <a:srgbClr val="B7B7B7"/>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45"/>
          <p:cNvPicPr preferRelativeResize="0"/>
          <p:nvPr/>
        </p:nvPicPr>
        <p:blipFill>
          <a:blip r:embed="rId3">
            <a:alphaModFix/>
          </a:blip>
          <a:stretch>
            <a:fillRect/>
          </a:stretch>
        </p:blipFill>
        <p:spPr>
          <a:xfrm>
            <a:off x="0" y="0"/>
            <a:ext cx="9144000" cy="669368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6"/>
          <p:cNvSpPr txBox="1">
            <a:spLocks noGrp="1"/>
          </p:cNvSpPr>
          <p:nvPr>
            <p:ph type="subTitle" idx="1"/>
          </p:nvPr>
        </p:nvSpPr>
        <p:spPr>
          <a:xfrm>
            <a:off x="161750" y="1495050"/>
            <a:ext cx="4266900" cy="319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His face is turned toward the past. Where we perceive a chain of events, he sees one single catastrophe which keeps piling wreckage upon wreckage and hurls it in front of his feet. The angel would like to stay, awaken the dead, and make whole what has been smashed. But a storm is blowing from Paradise; it has got caught in his wings with such violence that the angel can no longer close them. The storm irresistibly propels him into the future to which his back his turned, while the pile of debris before him grows skyward. The storm is what we call progress.</a:t>
            </a:r>
            <a:endParaRPr i="1"/>
          </a:p>
          <a:p>
            <a:pPr marL="0" lvl="0" indent="0" algn="l" rtl="0">
              <a:spcBef>
                <a:spcPts val="0"/>
              </a:spcBef>
              <a:spcAft>
                <a:spcPts val="0"/>
              </a:spcAft>
              <a:buNone/>
            </a:pPr>
            <a:endParaRPr i="1"/>
          </a:p>
          <a:p>
            <a:pPr marL="0" lvl="0" indent="0" algn="l" rtl="0">
              <a:spcBef>
                <a:spcPts val="0"/>
              </a:spcBef>
              <a:spcAft>
                <a:spcPts val="0"/>
              </a:spcAft>
              <a:buNone/>
            </a:pPr>
            <a:r>
              <a:rPr lang="en" sz="1200" i="1"/>
              <a:t>-  Benjamin, Walter. "On the concept of history." (2009): 389.</a:t>
            </a:r>
            <a:endParaRPr sz="1200" i="1"/>
          </a:p>
        </p:txBody>
      </p:sp>
      <p:pic>
        <p:nvPicPr>
          <p:cNvPr id="290" name="Google Shape;290;p46"/>
          <p:cNvPicPr preferRelativeResize="0"/>
          <p:nvPr/>
        </p:nvPicPr>
        <p:blipFill rotWithShape="1">
          <a:blip r:embed="rId3">
            <a:alphaModFix/>
          </a:blip>
          <a:srcRect l="6018" t="7664" r="5084" b="10889"/>
          <a:stretch/>
        </p:blipFill>
        <p:spPr>
          <a:xfrm>
            <a:off x="4572000" y="0"/>
            <a:ext cx="4571999" cy="5143500"/>
          </a:xfrm>
          <a:prstGeom prst="rect">
            <a:avLst/>
          </a:prstGeom>
          <a:noFill/>
          <a:ln>
            <a:noFill/>
          </a:ln>
        </p:spPr>
      </p:pic>
      <p:sp>
        <p:nvSpPr>
          <p:cNvPr id="291" name="Google Shape;291;p46"/>
          <p:cNvSpPr txBox="1"/>
          <p:nvPr/>
        </p:nvSpPr>
        <p:spPr>
          <a:xfrm>
            <a:off x="227449" y="4694250"/>
            <a:ext cx="4135500" cy="28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a:solidFill>
                  <a:srgbClr val="B7B7B7"/>
                </a:solidFill>
              </a:rPr>
              <a:t>Paul Klee, </a:t>
            </a:r>
            <a:r>
              <a:rPr lang="en" sz="1000" i="1">
                <a:solidFill>
                  <a:srgbClr val="B7B7B7"/>
                </a:solidFill>
              </a:rPr>
              <a:t>Angelus Novus</a:t>
            </a:r>
            <a:r>
              <a:rPr lang="en" sz="1000">
                <a:solidFill>
                  <a:srgbClr val="B7B7B7"/>
                </a:solidFill>
              </a:rPr>
              <a:t> (1921)</a:t>
            </a:r>
            <a:endParaRPr sz="1000" b="0" i="0" u="none" strike="noStrike" cap="none">
              <a:solidFill>
                <a:srgbClr val="B7B7B7"/>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7"/>
          <p:cNvSpPr txBox="1">
            <a:spLocks noGrp="1"/>
          </p:cNvSpPr>
          <p:nvPr>
            <p:ph type="ctrTitle"/>
          </p:nvPr>
        </p:nvSpPr>
        <p:spPr>
          <a:xfrm>
            <a:off x="729450" y="1322450"/>
            <a:ext cx="7688100" cy="1664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2"/>
              </a:buClr>
              <a:buSzPts val="4200"/>
              <a:buNone/>
            </a:pPr>
            <a:r>
              <a:rPr lang="en" sz="3000"/>
              <a:t>Thank You!</a:t>
            </a:r>
            <a:endParaRPr/>
          </a:p>
        </p:txBody>
      </p:sp>
      <p:sp>
        <p:nvSpPr>
          <p:cNvPr id="297" name="Google Shape;297;p47"/>
          <p:cNvSpPr txBox="1">
            <a:spLocks noGrp="1"/>
          </p:cNvSpPr>
          <p:nvPr>
            <p:ph type="subTitle" idx="1"/>
          </p:nvPr>
        </p:nvSpPr>
        <p:spPr>
          <a:xfrm>
            <a:off x="729627" y="3172900"/>
            <a:ext cx="7688100" cy="541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n"/>
              <a:t>Jina Chang • Nasjonalmuseet • 06.12.2019</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 name="Google Shape;103;p16"/>
          <p:cNvPicPr preferRelativeResize="0"/>
          <p:nvPr/>
        </p:nvPicPr>
        <p:blipFill>
          <a:blip r:embed="rId3">
            <a:alphaModFix/>
          </a:blip>
          <a:stretch>
            <a:fillRect/>
          </a:stretch>
        </p:blipFill>
        <p:spPr>
          <a:xfrm>
            <a:off x="0" y="0"/>
            <a:ext cx="9496872"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7"/>
          <p:cNvPicPr preferRelativeResize="0"/>
          <p:nvPr/>
        </p:nvPicPr>
        <p:blipFill>
          <a:blip r:embed="rId3">
            <a:alphaModFix/>
          </a:blip>
          <a:stretch>
            <a:fillRect/>
          </a:stretch>
        </p:blipFill>
        <p:spPr>
          <a:xfrm>
            <a:off x="0" y="0"/>
            <a:ext cx="9143999" cy="52553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8"/>
          <p:cNvPicPr preferRelativeResize="0"/>
          <p:nvPr/>
        </p:nvPicPr>
        <p:blipFill>
          <a:blip r:embed="rId3">
            <a:alphaModFix/>
          </a:blip>
          <a:stretch>
            <a:fillRect/>
          </a:stretch>
        </p:blipFill>
        <p:spPr>
          <a:xfrm>
            <a:off x="0" y="0"/>
            <a:ext cx="9143992"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9"/>
          <p:cNvPicPr preferRelativeResize="0"/>
          <p:nvPr/>
        </p:nvPicPr>
        <p:blipFill>
          <a:blip r:embed="rId3">
            <a:alphaModFix/>
          </a:blip>
          <a:stretch>
            <a:fillRect/>
          </a:stretch>
        </p:blipFill>
        <p:spPr>
          <a:xfrm>
            <a:off x="152844" y="1975"/>
            <a:ext cx="2657677" cy="2571753"/>
          </a:xfrm>
          <a:prstGeom prst="rect">
            <a:avLst/>
          </a:prstGeom>
          <a:noFill/>
          <a:ln>
            <a:noFill/>
          </a:ln>
        </p:spPr>
      </p:pic>
      <p:pic>
        <p:nvPicPr>
          <p:cNvPr id="119" name="Google Shape;119;p19"/>
          <p:cNvPicPr preferRelativeResize="0"/>
          <p:nvPr/>
        </p:nvPicPr>
        <p:blipFill>
          <a:blip r:embed="rId4">
            <a:alphaModFix/>
          </a:blip>
          <a:stretch>
            <a:fillRect/>
          </a:stretch>
        </p:blipFill>
        <p:spPr>
          <a:xfrm>
            <a:off x="3281041" y="10500"/>
            <a:ext cx="2657680" cy="2554695"/>
          </a:xfrm>
          <a:prstGeom prst="rect">
            <a:avLst/>
          </a:prstGeom>
          <a:noFill/>
          <a:ln>
            <a:noFill/>
          </a:ln>
        </p:spPr>
      </p:pic>
      <p:pic>
        <p:nvPicPr>
          <p:cNvPr id="120" name="Google Shape;120;p19"/>
          <p:cNvPicPr preferRelativeResize="0"/>
          <p:nvPr/>
        </p:nvPicPr>
        <p:blipFill>
          <a:blip r:embed="rId5">
            <a:alphaModFix/>
          </a:blip>
          <a:stretch>
            <a:fillRect/>
          </a:stretch>
        </p:blipFill>
        <p:spPr>
          <a:xfrm>
            <a:off x="6391375" y="-16850"/>
            <a:ext cx="2657700" cy="2611171"/>
          </a:xfrm>
          <a:prstGeom prst="rect">
            <a:avLst/>
          </a:prstGeom>
          <a:noFill/>
          <a:ln>
            <a:noFill/>
          </a:ln>
        </p:spPr>
      </p:pic>
      <p:pic>
        <p:nvPicPr>
          <p:cNvPr id="121" name="Google Shape;121;p19"/>
          <p:cNvPicPr preferRelativeResize="0"/>
          <p:nvPr/>
        </p:nvPicPr>
        <p:blipFill>
          <a:blip r:embed="rId6">
            <a:alphaModFix/>
          </a:blip>
          <a:stretch>
            <a:fillRect/>
          </a:stretch>
        </p:blipFill>
        <p:spPr>
          <a:xfrm>
            <a:off x="6391375" y="2565200"/>
            <a:ext cx="2657700" cy="2618558"/>
          </a:xfrm>
          <a:prstGeom prst="rect">
            <a:avLst/>
          </a:prstGeom>
          <a:noFill/>
          <a:ln>
            <a:noFill/>
          </a:ln>
        </p:spPr>
      </p:pic>
      <p:pic>
        <p:nvPicPr>
          <p:cNvPr id="122" name="Google Shape;122;p19"/>
          <p:cNvPicPr preferRelativeResize="0"/>
          <p:nvPr/>
        </p:nvPicPr>
        <p:blipFill>
          <a:blip r:embed="rId7">
            <a:alphaModFix/>
          </a:blip>
          <a:stretch>
            <a:fillRect/>
          </a:stretch>
        </p:blipFill>
        <p:spPr>
          <a:xfrm>
            <a:off x="3281037" y="2565725"/>
            <a:ext cx="2657677" cy="2632865"/>
          </a:xfrm>
          <a:prstGeom prst="rect">
            <a:avLst/>
          </a:prstGeom>
          <a:noFill/>
          <a:ln>
            <a:noFill/>
          </a:ln>
        </p:spPr>
      </p:pic>
      <p:pic>
        <p:nvPicPr>
          <p:cNvPr id="123" name="Google Shape;123;p19"/>
          <p:cNvPicPr preferRelativeResize="0"/>
          <p:nvPr/>
        </p:nvPicPr>
        <p:blipFill>
          <a:blip r:embed="rId8">
            <a:alphaModFix/>
          </a:blip>
          <a:stretch>
            <a:fillRect/>
          </a:stretch>
        </p:blipFill>
        <p:spPr>
          <a:xfrm>
            <a:off x="134988" y="2565200"/>
            <a:ext cx="2693389" cy="2715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0"/>
          <p:cNvPicPr preferRelativeResize="0"/>
          <p:nvPr/>
        </p:nvPicPr>
        <p:blipFill>
          <a:blip r:embed="rId3">
            <a:alphaModFix/>
          </a:blip>
          <a:stretch>
            <a:fillRect/>
          </a:stretch>
        </p:blipFill>
        <p:spPr>
          <a:xfrm>
            <a:off x="152844" y="1975"/>
            <a:ext cx="2657677" cy="2571753"/>
          </a:xfrm>
          <a:prstGeom prst="rect">
            <a:avLst/>
          </a:prstGeom>
          <a:noFill/>
          <a:ln>
            <a:noFill/>
          </a:ln>
        </p:spPr>
      </p:pic>
      <p:pic>
        <p:nvPicPr>
          <p:cNvPr id="129" name="Google Shape;129;p20"/>
          <p:cNvPicPr preferRelativeResize="0"/>
          <p:nvPr/>
        </p:nvPicPr>
        <p:blipFill>
          <a:blip r:embed="rId4">
            <a:alphaModFix/>
          </a:blip>
          <a:stretch>
            <a:fillRect/>
          </a:stretch>
        </p:blipFill>
        <p:spPr>
          <a:xfrm>
            <a:off x="6391375" y="1975"/>
            <a:ext cx="2657700" cy="2611171"/>
          </a:xfrm>
          <a:prstGeom prst="rect">
            <a:avLst/>
          </a:prstGeom>
          <a:noFill/>
          <a:ln>
            <a:noFill/>
          </a:ln>
        </p:spPr>
      </p:pic>
      <p:pic>
        <p:nvPicPr>
          <p:cNvPr id="130" name="Google Shape;130;p20"/>
          <p:cNvPicPr preferRelativeResize="0"/>
          <p:nvPr/>
        </p:nvPicPr>
        <p:blipFill>
          <a:blip r:embed="rId5">
            <a:alphaModFix/>
          </a:blip>
          <a:stretch>
            <a:fillRect/>
          </a:stretch>
        </p:blipFill>
        <p:spPr>
          <a:xfrm>
            <a:off x="6391375" y="2565200"/>
            <a:ext cx="2657700" cy="2618558"/>
          </a:xfrm>
          <a:prstGeom prst="rect">
            <a:avLst/>
          </a:prstGeom>
          <a:noFill/>
          <a:ln>
            <a:noFill/>
          </a:ln>
        </p:spPr>
      </p:pic>
      <p:pic>
        <p:nvPicPr>
          <p:cNvPr id="131" name="Google Shape;131;p20"/>
          <p:cNvPicPr preferRelativeResize="0"/>
          <p:nvPr/>
        </p:nvPicPr>
        <p:blipFill>
          <a:blip r:embed="rId6">
            <a:alphaModFix/>
          </a:blip>
          <a:stretch>
            <a:fillRect/>
          </a:stretch>
        </p:blipFill>
        <p:spPr>
          <a:xfrm>
            <a:off x="134988" y="2565200"/>
            <a:ext cx="2693389" cy="2715100"/>
          </a:xfrm>
          <a:prstGeom prst="rect">
            <a:avLst/>
          </a:prstGeom>
          <a:noFill/>
          <a:ln>
            <a:noFill/>
          </a:ln>
        </p:spPr>
      </p:pic>
      <p:pic>
        <p:nvPicPr>
          <p:cNvPr id="132" name="Google Shape;132;p20"/>
          <p:cNvPicPr preferRelativeResize="0"/>
          <p:nvPr/>
        </p:nvPicPr>
        <p:blipFill>
          <a:blip r:embed="rId7">
            <a:alphaModFix/>
          </a:blip>
          <a:stretch>
            <a:fillRect/>
          </a:stretch>
        </p:blipFill>
        <p:spPr>
          <a:xfrm>
            <a:off x="3043075" y="152400"/>
            <a:ext cx="3260074" cy="4838700"/>
          </a:xfrm>
          <a:prstGeom prst="rect">
            <a:avLst/>
          </a:prstGeom>
          <a:noFill/>
          <a:ln>
            <a:noFill/>
          </a:ln>
        </p:spPr>
      </p:pic>
      <p:cxnSp>
        <p:nvCxnSpPr>
          <p:cNvPr id="133" name="Google Shape;133;p20"/>
          <p:cNvCxnSpPr/>
          <p:nvPr/>
        </p:nvCxnSpPr>
        <p:spPr>
          <a:xfrm>
            <a:off x="2403500" y="1357975"/>
            <a:ext cx="1316100" cy="161400"/>
          </a:xfrm>
          <a:prstGeom prst="straightConnector1">
            <a:avLst/>
          </a:prstGeom>
          <a:noFill/>
          <a:ln w="19050" cap="flat" cmpd="sng">
            <a:solidFill>
              <a:srgbClr val="0000FF"/>
            </a:solidFill>
            <a:prstDash val="solid"/>
            <a:round/>
            <a:headEnd type="none" w="med" len="med"/>
            <a:tailEnd type="triangle" w="med" len="med"/>
          </a:ln>
        </p:spPr>
      </p:cxnSp>
      <p:sp>
        <p:nvSpPr>
          <p:cNvPr id="134" name="Google Shape;134;p20"/>
          <p:cNvSpPr/>
          <p:nvPr/>
        </p:nvSpPr>
        <p:spPr>
          <a:xfrm>
            <a:off x="3719525" y="1485900"/>
            <a:ext cx="409500" cy="1143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1"/>
          <p:cNvPicPr preferRelativeResize="0"/>
          <p:nvPr/>
        </p:nvPicPr>
        <p:blipFill>
          <a:blip r:embed="rId3">
            <a:alphaModFix/>
          </a:blip>
          <a:stretch>
            <a:fillRect/>
          </a:stretch>
        </p:blipFill>
        <p:spPr>
          <a:xfrm>
            <a:off x="817727" y="1022913"/>
            <a:ext cx="3129748" cy="3097681"/>
          </a:xfrm>
          <a:prstGeom prst="rect">
            <a:avLst/>
          </a:prstGeom>
          <a:noFill/>
          <a:ln>
            <a:noFill/>
          </a:ln>
        </p:spPr>
      </p:pic>
      <p:pic>
        <p:nvPicPr>
          <p:cNvPr id="140" name="Google Shape;140;p21"/>
          <p:cNvPicPr preferRelativeResize="0"/>
          <p:nvPr/>
        </p:nvPicPr>
        <p:blipFill>
          <a:blip r:embed="rId4">
            <a:alphaModFix/>
          </a:blip>
          <a:stretch>
            <a:fillRect/>
          </a:stretch>
        </p:blipFill>
        <p:spPr>
          <a:xfrm>
            <a:off x="5012750" y="152400"/>
            <a:ext cx="3340852" cy="4838700"/>
          </a:xfrm>
          <a:prstGeom prst="rect">
            <a:avLst/>
          </a:prstGeom>
          <a:noFill/>
          <a:ln>
            <a:noFill/>
          </a:ln>
        </p:spPr>
      </p:pic>
      <p:sp>
        <p:nvSpPr>
          <p:cNvPr id="141" name="Google Shape;141;p21"/>
          <p:cNvSpPr txBox="1">
            <a:spLocks noGrp="1"/>
          </p:cNvSpPr>
          <p:nvPr>
            <p:ph type="subTitle" idx="4294967295"/>
          </p:nvPr>
        </p:nvSpPr>
        <p:spPr>
          <a:xfrm>
            <a:off x="712200" y="3992800"/>
            <a:ext cx="3340800" cy="44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t>Emil Gustaffson, </a:t>
            </a:r>
            <a:r>
              <a:rPr lang="en" i="1"/>
              <a:t>Sosial avstandmåler</a:t>
            </a:r>
            <a:r>
              <a:rPr lang="en"/>
              <a:t> (2015)</a:t>
            </a:r>
            <a:endParaRPr/>
          </a:p>
          <a:p>
            <a:pPr marL="0" lvl="0" indent="0" algn="l" rtl="0">
              <a:lnSpc>
                <a:spcPct val="100000"/>
              </a:lnSpc>
              <a:spcBef>
                <a:spcPts val="0"/>
              </a:spcBef>
              <a:spcAft>
                <a:spcPts val="0"/>
              </a:spcAft>
              <a:buSzPts val="1400"/>
              <a:buNone/>
            </a:pPr>
            <a:endParaRPr/>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538</TotalTime>
  <Words>665</Words>
  <Application>Microsoft Office PowerPoint</Application>
  <PresentationFormat>Skjermfremvisning (16:9)</PresentationFormat>
  <Paragraphs>50</Paragraphs>
  <Slides>34</Slides>
  <Notes>34</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34</vt:i4>
      </vt:variant>
    </vt:vector>
  </HeadingPairs>
  <TitlesOfParts>
    <vt:vector size="38" baseType="lpstr">
      <vt:lpstr>Arial</vt:lpstr>
      <vt:lpstr>Lato</vt:lpstr>
      <vt:lpstr>Raleway</vt:lpstr>
      <vt:lpstr>Streamline</vt:lpstr>
      <vt:lpstr>Articulating Obsolescence  in a Broken World Way</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3 Aspects of Digital Content</vt:lpstr>
      <vt:lpstr>PowerPoint-presentasjon</vt:lpstr>
      <vt:lpstr>PowerPoint-presentasjon</vt:lpstr>
      <vt:lpstr>PowerPoint-presentasjon</vt:lpstr>
      <vt:lpstr>PowerPoint-presentasjon</vt:lpstr>
      <vt:lpstr>PowerPoint-presentasjon</vt:lpstr>
      <vt:lpstr>PowerPoint-presentasjon</vt:lpstr>
      <vt:lpstr>§ 108. Limitations on exclusive rights: Reproduction by libraries and archives</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Articulating Obsolescence  in a Broken World Way</dc:title>
  <cp:lastModifiedBy>Jina Chang</cp:lastModifiedBy>
  <cp:revision>40</cp:revision>
  <dcterms:modified xsi:type="dcterms:W3CDTF">2019-12-06T05:24:49Z</dcterms:modified>
</cp:coreProperties>
</file>